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5" r:id="rId2"/>
  </p:sldMasterIdLst>
  <p:notesMasterIdLst>
    <p:notesMasterId r:id="rId17"/>
  </p:notesMasterIdLst>
  <p:handoutMasterIdLst>
    <p:handoutMasterId r:id="rId18"/>
  </p:handoutMasterIdLst>
  <p:sldIdLst>
    <p:sldId id="257" r:id="rId3"/>
    <p:sldId id="270" r:id="rId4"/>
    <p:sldId id="272" r:id="rId5"/>
    <p:sldId id="273" r:id="rId6"/>
    <p:sldId id="258" r:id="rId7"/>
    <p:sldId id="260" r:id="rId8"/>
    <p:sldId id="261" r:id="rId9"/>
    <p:sldId id="259" r:id="rId10"/>
    <p:sldId id="262" r:id="rId11"/>
    <p:sldId id="263" r:id="rId12"/>
    <p:sldId id="264" r:id="rId13"/>
    <p:sldId id="265" r:id="rId14"/>
    <p:sldId id="271" r:id="rId15"/>
    <p:sldId id="286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1/22/2023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696D52BD-4F9A-4513-BA98-41A40704F70C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r">
              <a:defRPr sz="1200"/>
            </a:lvl1pPr>
          </a:lstStyle>
          <a:p>
            <a:r>
              <a:rPr lang="en-US"/>
              <a:t>1/22/2023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2" tIns="47426" rIns="94852" bIns="474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620250"/>
            <a:ext cx="5850835" cy="3780800"/>
          </a:xfrm>
          <a:prstGeom prst="rect">
            <a:avLst/>
          </a:prstGeom>
        </p:spPr>
        <p:txBody>
          <a:bodyPr vert="horz" lIns="94852" tIns="47426" rIns="94852" bIns="474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4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4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r">
              <a:defRPr sz="1200"/>
            </a:lvl1pPr>
          </a:lstStyle>
          <a:p>
            <a:fld id="{4E464835-3173-4C4A-A53E-BB66F556E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57717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1229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29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29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229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29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29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29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29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0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0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0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0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0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0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0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0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</p:grpSp>
        <p:sp>
          <p:nvSpPr>
            <p:cNvPr id="1230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0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232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2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2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2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2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</p:grpSp>
        <p:sp>
          <p:nvSpPr>
            <p:cNvPr id="1232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2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</p:grpSp>
      <p:sp>
        <p:nvSpPr>
          <p:cNvPr id="1232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32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329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330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331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EABB728-4BFC-4AC2-8176-0A06712AFFEB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4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31C543-CAB4-422B-9FEC-AB2BFF657D91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82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F33CB-5659-4914-8847-6184B10091A6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18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C6CF1D6-144B-459E-9D68-CDD5606E87D6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4642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5-00332_grey-bar.png"/>
          <p:cNvPicPr>
            <a:picLocks noChangeAspect="1"/>
          </p:cNvPicPr>
          <p:nvPr/>
        </p:nvPicPr>
        <p:blipFill>
          <a:blip r:embed="rId3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1735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-238125" y="5623686"/>
            <a:ext cx="8696325" cy="19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41579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/>
        </p:nvPicPr>
        <p:blipFill>
          <a:blip r:embed="rId2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214816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563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381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4262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1409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022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CF3024-B657-4492-B674-65F7CE0D0F21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7007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22353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6206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621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/>
        </p:nvPicPr>
        <p:blipFill>
          <a:blip r:embed="rId2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3909471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02BFE-392F-4DF5-8DC6-30B97B2DACB9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287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9D531-19B6-402C-8B90-D762452AF3FD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00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3E2B8D-0758-4BB4-9B7A-4F339A99747F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20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956601-2235-4800-BF84-08699D742F0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83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28EFA-9171-4AD2-8E2C-18855AC2187B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195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D2D39B-EB5E-4B1A-BE0F-BD62979EEF15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601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50BD7-9DCC-4F26-B3AD-595A0447D58D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216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126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6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6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127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7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7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7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7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7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7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7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7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8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8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8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8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</p:grpSp>
        <p:sp>
          <p:nvSpPr>
            <p:cNvPr id="1128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8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8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8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8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8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9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9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9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9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9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129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9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9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9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30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</p:grpSp>
        <p:sp>
          <p:nvSpPr>
            <p:cNvPr id="1130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30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</p:grpSp>
      <p:sp>
        <p:nvSpPr>
          <p:cNvPr id="1130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30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30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30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7785535-066A-42F3-8F15-F391A1A73612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130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216583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1793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chemeClr val="accent2">
                  <a:lumMod val="50000"/>
                </a:schemeClr>
              </a:gs>
              <a:gs pos="36000">
                <a:schemeClr val="accent2">
                  <a:lumMod val="75000"/>
                </a:schemeClr>
              </a:gs>
              <a:gs pos="86000">
                <a:schemeClr val="accent2">
                  <a:lumMod val="50000"/>
                </a:schemeClr>
              </a:gs>
            </a:gsLst>
            <a:lin ang="5400000" scaled="0"/>
            <a:tileRect/>
          </a:gradFill>
          <a:effectLst/>
          <a:latin typeface="+mj-lt"/>
          <a:ea typeface="+mn-ea"/>
          <a:cs typeface="Arial" charset="0"/>
        </a:defRPr>
      </a:lvl1pPr>
    </p:titleStyle>
    <p:bodyStyle>
      <a:lvl1pPr marL="460375" indent="-4603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854075" indent="-39370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258888" indent="-404813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55763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1941513" indent="-4000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05000"/>
            <a:ext cx="7681913" cy="74789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/>
              </a:rPr>
              <a:t>Salvation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1735"/>
            <a:ext cx="7681913" cy="443198"/>
          </a:xfrm>
        </p:spPr>
        <p:txBody>
          <a:bodyPr>
            <a:spAutoFit/>
          </a:bodyPr>
          <a:lstStyle/>
          <a:p>
            <a:r>
              <a:rPr lang="en-US" dirty="0"/>
              <a:t>1 Timothy 1:12-16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</p:spPr>
        <p:txBody>
          <a:bodyPr/>
          <a:lstStyle/>
          <a:p>
            <a:fld id="{73786C38-89C7-475A-BDB2-67900671C47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76200" y="996832"/>
            <a:ext cx="8991600" cy="5401479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900" b="1" dirty="0">
                <a:solidFill>
                  <a:srgbClr val="FF0000"/>
                </a:solidFill>
                <a:latin typeface="Georgia" pitchFamily="18" charset="0"/>
              </a:rPr>
              <a:t>For all flesh. Luke 3:6; Acts 28:28</a:t>
            </a:r>
          </a:p>
          <a:p>
            <a:pPr marL="460375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>
              <a:latin typeface="Georgia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Georgia" pitchFamily="18" charset="0"/>
              </a:rPr>
              <a:t>To hinder and reject the gospel is to hinder and reject the salvation of the lost.</a:t>
            </a:r>
          </a:p>
          <a:p>
            <a:pPr marL="460375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>
              <a:latin typeface="Georgia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Georgia" pitchFamily="18" charset="0"/>
              </a:rPr>
              <a:t>1 Thessalonians 2:14-16, </a:t>
            </a:r>
            <a:r>
              <a:rPr lang="en-US" sz="2400" i="1" dirty="0">
                <a:latin typeface="Georgia" pitchFamily="18" charset="0"/>
              </a:rPr>
              <a:t>“For ye, brethren, became imitators of the churches of God which are in Judaea in Christ Jesus: for ye also suffered the same things of your own countrymen, even as they did of the Jews; who both killed the Lord Jesus and the prophets, and drove out us, and pleased not God, and are contrary to all men; </a:t>
            </a:r>
            <a:r>
              <a:rPr lang="en-US" sz="2400" b="1" i="1" dirty="0">
                <a:solidFill>
                  <a:srgbClr val="FF0000"/>
                </a:solidFill>
                <a:latin typeface="Georgia" pitchFamily="18" charset="0"/>
              </a:rPr>
              <a:t>forbidding us to speak to the Gentiles that they may be saved</a:t>
            </a:r>
            <a:r>
              <a:rPr lang="en-US" sz="2400" i="1" dirty="0">
                <a:latin typeface="Georgia" pitchFamily="18" charset="0"/>
              </a:rPr>
              <a:t>; to fill up their sins always: but the wrath is come upon them to the uttermost.”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305800" y="6375400"/>
            <a:ext cx="8382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790C8CD-6A03-48F5-B4C1-8EAC82A3673D}" type="slidenum">
              <a:rPr lang="en-US" smtClean="0">
                <a:solidFill>
                  <a:schemeClr val="tx1"/>
                </a:solidFill>
                <a:latin typeface="Georgia" pitchFamily="18" charset="0"/>
              </a:rPr>
              <a:pPr>
                <a:defRPr/>
              </a:pPr>
              <a:t>10</a:t>
            </a:fld>
            <a:endParaRPr lang="en-US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30B2297B-3054-0237-A04B-A955AD1F2ED1}"/>
              </a:ext>
            </a:extLst>
          </p:cNvPr>
          <p:cNvSpPr txBox="1">
            <a:spLocks/>
          </p:cNvSpPr>
          <p:nvPr/>
        </p:nvSpPr>
        <p:spPr>
          <a:xfrm>
            <a:off x="695227" y="228600"/>
            <a:ext cx="7772400" cy="6093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b="0" kern="1200" cap="none" spc="-150" dirty="0" smtClean="0">
                <a:ln w="3175">
                  <a:noFill/>
                </a:ln>
                <a:gradFill flip="none" rotWithShape="1">
                  <a:gsLst>
                    <a:gs pos="0">
                      <a:schemeClr val="accent2">
                        <a:lumMod val="50000"/>
                      </a:schemeClr>
                    </a:gs>
                    <a:gs pos="36000">
                      <a:schemeClr val="accent2">
                        <a:lumMod val="75000"/>
                      </a:schemeClr>
                    </a:gs>
                    <a:gs pos="86000">
                      <a:schemeClr val="accent2">
                        <a:lumMod val="50000"/>
                      </a:schemeClr>
                    </a:gs>
                  </a:gsLst>
                  <a:lin ang="5400000" scaled="0"/>
                  <a:tileRect/>
                </a:gradFill>
                <a:effectLst/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fr-CA" sz="4400">
                <a:solidFill>
                  <a:schemeClr val="bg1"/>
                </a:solidFill>
                <a:latin typeface="Georgia" pitchFamily="18" charset="0"/>
              </a:rPr>
              <a:t>WHO Is Salvation For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742362" y="177800"/>
            <a:ext cx="7696200" cy="1329267"/>
          </a:xfrm>
        </p:spPr>
        <p:txBody>
          <a:bodyPr wrap="square">
            <a:spAutoFit/>
          </a:bodyPr>
          <a:lstStyle/>
          <a:p>
            <a:pPr algn="ctr"/>
            <a:r>
              <a:rPr lang="fr-CA" sz="4800" dirty="0">
                <a:solidFill>
                  <a:schemeClr val="bg1"/>
                </a:solidFill>
                <a:effectLst/>
                <a:latin typeface="Georgia" pitchFamily="18" charset="0"/>
              </a:rPr>
              <a:t>Great Salvation (Hebrews 2:3)</a:t>
            </a:r>
            <a:br>
              <a:rPr lang="fr-CA" sz="4800" dirty="0">
                <a:solidFill>
                  <a:schemeClr val="bg1"/>
                </a:solidFill>
                <a:effectLst/>
                <a:latin typeface="Georgia" pitchFamily="18" charset="0"/>
              </a:rPr>
            </a:br>
            <a:r>
              <a:rPr lang="fr-CA" sz="4800" dirty="0">
                <a:solidFill>
                  <a:schemeClr val="bg1"/>
                </a:solidFill>
                <a:effectLst/>
                <a:latin typeface="Georgia" pitchFamily="18" charset="0"/>
              </a:rPr>
              <a:t>WHERE Is Salvation Found?</a:t>
            </a:r>
            <a:endParaRPr lang="en-US" sz="4800" dirty="0">
              <a:solidFill>
                <a:schemeClr val="bg1"/>
              </a:solidFill>
              <a:effectLst/>
              <a:latin typeface="Georgia" pitchFamily="18" charset="0"/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2006600"/>
            <a:ext cx="8229600" cy="3742563"/>
          </a:xfrm>
        </p:spPr>
        <p:txBody>
          <a:bodyPr>
            <a:spAutoFit/>
          </a:bodyPr>
          <a:lstStyle/>
          <a:p>
            <a:r>
              <a:rPr lang="en-US" sz="3200" dirty="0">
                <a:latin typeface="Georgia" pitchFamily="18" charset="0"/>
              </a:rPr>
              <a:t>Only in Jesus. Acts 4:12; Hebrews 7:25</a:t>
            </a:r>
          </a:p>
          <a:p>
            <a:r>
              <a:rPr lang="en-US" sz="3200" dirty="0">
                <a:latin typeface="Georgia" pitchFamily="18" charset="0"/>
              </a:rPr>
              <a:t>Greater than deliverance from physical harm – safety from spiritual death. </a:t>
            </a:r>
            <a:br>
              <a:rPr lang="en-US" sz="3200" dirty="0">
                <a:latin typeface="Georgia" pitchFamily="18" charset="0"/>
              </a:rPr>
            </a:br>
            <a:r>
              <a:rPr lang="en-US" sz="3200" dirty="0">
                <a:latin typeface="Georgia" pitchFamily="18" charset="0"/>
              </a:rPr>
              <a:t>Mark 2:9-12</a:t>
            </a:r>
          </a:p>
          <a:p>
            <a:r>
              <a:rPr lang="en-US" sz="3200" dirty="0">
                <a:latin typeface="Georgia" pitchFamily="18" charset="0"/>
              </a:rPr>
              <a:t>2 Timothy 2:10, </a:t>
            </a:r>
            <a:r>
              <a:rPr lang="en-US" sz="3200" i="1" dirty="0">
                <a:latin typeface="Georgia" pitchFamily="18" charset="0"/>
              </a:rPr>
              <a:t>“Therefore I endure all things for the elect’s sake, that they also may obtain the </a:t>
            </a:r>
            <a:r>
              <a:rPr lang="en-US" sz="3200" b="1" i="1" dirty="0">
                <a:solidFill>
                  <a:srgbClr val="FF0000"/>
                </a:solidFill>
                <a:latin typeface="Georgia" pitchFamily="18" charset="0"/>
              </a:rPr>
              <a:t>salvation which is in Christ Jesus</a:t>
            </a:r>
            <a:r>
              <a:rPr lang="en-US" sz="3200" i="1" dirty="0">
                <a:latin typeface="Georgia" pitchFamily="18" charset="0"/>
              </a:rPr>
              <a:t> with eternal glory.”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305800" y="6375400"/>
            <a:ext cx="8382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790C8CD-6A03-48F5-B4C1-8EAC82A3673D}" type="slidenum">
              <a:rPr lang="en-US" smtClean="0">
                <a:solidFill>
                  <a:schemeClr val="tx1"/>
                </a:solidFill>
                <a:latin typeface="Georgia" pitchFamily="18" charset="0"/>
              </a:rPr>
              <a:pPr>
                <a:defRPr/>
              </a:pPr>
              <a:t>11</a:t>
            </a:fld>
            <a:endParaRPr lang="en-US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228601" y="177801"/>
            <a:ext cx="8686803" cy="664797"/>
          </a:xfrm>
        </p:spPr>
        <p:txBody>
          <a:bodyPr>
            <a:spAutoFit/>
          </a:bodyPr>
          <a:lstStyle/>
          <a:p>
            <a:pPr algn="ctr"/>
            <a:r>
              <a:rPr lang="fr-CA" sz="4800" dirty="0">
                <a:solidFill>
                  <a:schemeClr val="bg1"/>
                </a:solidFill>
                <a:effectLst/>
                <a:latin typeface="Georgia" pitchFamily="18" charset="0"/>
              </a:rPr>
              <a:t>WHEN Are We Saved? </a:t>
            </a:r>
            <a:endParaRPr lang="en-US" sz="4800" dirty="0">
              <a:solidFill>
                <a:schemeClr val="bg1"/>
              </a:solidFill>
              <a:effectLst/>
              <a:latin typeface="Georgia" pitchFamily="18" charset="0"/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342900" y="1295400"/>
            <a:ext cx="8458200" cy="4768998"/>
          </a:xfrm>
        </p:spPr>
        <p:txBody>
          <a:bodyPr>
            <a:spAutoFit/>
          </a:bodyPr>
          <a:lstStyle/>
          <a:p>
            <a:pPr>
              <a:spcBef>
                <a:spcPts val="300"/>
              </a:spcBef>
            </a:pPr>
            <a:r>
              <a:rPr lang="en-US" sz="3600" b="1" u="sng" dirty="0">
                <a:solidFill>
                  <a:srgbClr val="FF0000"/>
                </a:solidFill>
                <a:latin typeface="Georgia" pitchFamily="18" charset="0"/>
              </a:rPr>
              <a:t>Present deliverance</a:t>
            </a:r>
            <a:r>
              <a:rPr lang="en-US" sz="3600" dirty="0">
                <a:solidFill>
                  <a:srgbClr val="FF0000"/>
                </a:solidFill>
                <a:latin typeface="Georgia" pitchFamily="18" charset="0"/>
              </a:rPr>
              <a:t>.</a:t>
            </a:r>
            <a:br>
              <a:rPr lang="en-US" sz="3600" b="1" dirty="0">
                <a:solidFill>
                  <a:srgbClr val="FF0000"/>
                </a:solidFill>
                <a:latin typeface="Georgia" pitchFamily="18" charset="0"/>
              </a:rPr>
            </a:br>
            <a:r>
              <a:rPr lang="en-US" sz="3600" dirty="0">
                <a:solidFill>
                  <a:srgbClr val="FF0000"/>
                </a:solidFill>
                <a:latin typeface="Georgia" pitchFamily="18" charset="0"/>
              </a:rPr>
              <a:t>1 Corinthians 1:21, </a:t>
            </a:r>
            <a:r>
              <a:rPr lang="en-US" sz="3600" i="1" dirty="0">
                <a:solidFill>
                  <a:srgbClr val="FF0000"/>
                </a:solidFill>
                <a:latin typeface="Georgia" pitchFamily="18" charset="0"/>
              </a:rPr>
              <a:t>“For seeing that in the wisdom of God the world through its wisdom knew not God, it was God’s good pleasure through the foolishness of the preaching to </a:t>
            </a:r>
            <a:r>
              <a:rPr lang="en-US" sz="3600" i="1" u="sng" dirty="0">
                <a:solidFill>
                  <a:srgbClr val="FF0000"/>
                </a:solidFill>
                <a:latin typeface="Georgia" pitchFamily="18" charset="0"/>
              </a:rPr>
              <a:t>save them that believe</a:t>
            </a:r>
            <a:r>
              <a:rPr lang="en-US" sz="3600" i="1" dirty="0">
                <a:solidFill>
                  <a:srgbClr val="FF0000"/>
                </a:solidFill>
                <a:latin typeface="Georgia" pitchFamily="18" charset="0"/>
              </a:rPr>
              <a:t>.”</a:t>
            </a:r>
          </a:p>
          <a:p>
            <a:pPr lvl="1">
              <a:spcBef>
                <a:spcPts val="300"/>
              </a:spcBef>
            </a:pPr>
            <a:r>
              <a:rPr lang="en-US" sz="2800" dirty="0">
                <a:latin typeface="Georgia" pitchFamily="18" charset="0"/>
              </a:rPr>
              <a:t>Salvation from past sins.</a:t>
            </a:r>
          </a:p>
          <a:p>
            <a:pPr lvl="1">
              <a:spcBef>
                <a:spcPts val="300"/>
              </a:spcBef>
            </a:pPr>
            <a:r>
              <a:rPr lang="en-US" sz="2800" dirty="0">
                <a:latin typeface="Georgia" pitchFamily="18" charset="0"/>
              </a:rPr>
              <a:t>We </a:t>
            </a:r>
            <a:r>
              <a:rPr lang="en-US" sz="2800" i="1" dirty="0">
                <a:latin typeface="Georgia" pitchFamily="18" charset="0"/>
              </a:rPr>
              <a:t>have been saved</a:t>
            </a:r>
            <a:r>
              <a:rPr lang="en-US" sz="2800" dirty="0">
                <a:latin typeface="Georgia" pitchFamily="18" charset="0"/>
              </a:rPr>
              <a:t> by God. Ephesians 2:5-9</a:t>
            </a:r>
          </a:p>
          <a:p>
            <a:pPr lvl="1">
              <a:spcBef>
                <a:spcPts val="300"/>
              </a:spcBef>
            </a:pPr>
            <a:r>
              <a:rPr lang="en-US" sz="2800" dirty="0">
                <a:latin typeface="Georgia" pitchFamily="18" charset="0"/>
              </a:rPr>
              <a:t>God </a:t>
            </a:r>
            <a:r>
              <a:rPr lang="en-US" sz="2800" i="1" dirty="0">
                <a:latin typeface="Georgia" pitchFamily="18" charset="0"/>
              </a:rPr>
              <a:t>has delivered </a:t>
            </a:r>
            <a:r>
              <a:rPr lang="en-US" sz="2800" dirty="0">
                <a:latin typeface="Georgia" pitchFamily="18" charset="0"/>
              </a:rPr>
              <a:t>us. Colossians 1:13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305800" y="6375400"/>
            <a:ext cx="8382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790C8CD-6A03-48F5-B4C1-8EAC82A3673D}" type="slidenum">
              <a:rPr lang="en-US" smtClean="0">
                <a:solidFill>
                  <a:schemeClr val="tx1"/>
                </a:solidFill>
                <a:latin typeface="Georgia" pitchFamily="18" charset="0"/>
              </a:rPr>
              <a:pPr>
                <a:defRPr/>
              </a:pPr>
              <a:t>12</a:t>
            </a:fld>
            <a:endParaRPr lang="en-US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09398"/>
          </a:xfrm>
        </p:spPr>
        <p:txBody>
          <a:bodyPr>
            <a:spAutoFit/>
          </a:bodyPr>
          <a:lstStyle/>
          <a:p>
            <a:pPr algn="ctr"/>
            <a:r>
              <a:rPr lang="fr-CA" sz="4400" dirty="0">
                <a:solidFill>
                  <a:schemeClr val="bg1"/>
                </a:solidFill>
                <a:effectLst/>
                <a:latin typeface="Georgia" pitchFamily="18" charset="0"/>
              </a:rPr>
              <a:t>WHEN Are We Saved? </a:t>
            </a:r>
            <a:endParaRPr lang="en-US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75521"/>
            <a:ext cx="8963319" cy="5401479"/>
          </a:xfrm>
          <a:noFill/>
        </p:spPr>
        <p:txBody>
          <a:bodyPr wrap="square">
            <a:spAutoFit/>
          </a:bodyPr>
          <a:lstStyle/>
          <a:p>
            <a:pPr marL="227013" indent="-227013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700" baseline="0" dirty="0"/>
              <a:t>1 Corinthians 12:13, </a:t>
            </a:r>
            <a:r>
              <a:rPr lang="en-US" sz="2700" i="1" baseline="0" dirty="0"/>
              <a:t>“For in one Spirit were we all </a:t>
            </a:r>
            <a:r>
              <a:rPr lang="en-US" sz="2700" b="1" i="1" baseline="0" dirty="0">
                <a:solidFill>
                  <a:srgbClr val="FF0000"/>
                </a:solidFill>
              </a:rPr>
              <a:t>baptized into one body</a:t>
            </a:r>
            <a:r>
              <a:rPr lang="en-US" sz="2700" i="1" baseline="0" dirty="0"/>
              <a:t>.”</a:t>
            </a:r>
            <a:r>
              <a:rPr lang="en-US" sz="2700" baseline="0" dirty="0"/>
              <a:t> (Ephesians 1:22-23)</a:t>
            </a:r>
          </a:p>
          <a:p>
            <a:pPr marL="227013" indent="-227013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700" baseline="0" dirty="0"/>
              <a:t>Galatians 3:26-27, </a:t>
            </a:r>
            <a:r>
              <a:rPr lang="en-US" sz="2700" i="1" baseline="0" dirty="0"/>
              <a:t>“For ye are all sons of God, through faith, in Christ Jesus. For as many of you as were </a:t>
            </a:r>
            <a:r>
              <a:rPr lang="en-US" sz="2700" b="1" i="1" baseline="0" dirty="0">
                <a:solidFill>
                  <a:srgbClr val="FF0000"/>
                </a:solidFill>
              </a:rPr>
              <a:t>baptized into Christ </a:t>
            </a:r>
            <a:r>
              <a:rPr lang="en-US" sz="2700" i="1" baseline="0" dirty="0"/>
              <a:t>did put on Christ</a:t>
            </a:r>
            <a:r>
              <a:rPr lang="en-US" sz="2700" i="1" dirty="0"/>
              <a:t>.”</a:t>
            </a:r>
          </a:p>
          <a:p>
            <a:pPr marL="227013" indent="-227013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700" dirty="0"/>
              <a:t>Romans 6:3-4, </a:t>
            </a:r>
            <a:r>
              <a:rPr lang="en-US" sz="2700" i="1" dirty="0"/>
              <a:t>“Or are ye ignorant that all we who were </a:t>
            </a:r>
            <a:r>
              <a:rPr lang="en-US" sz="2700" b="1" i="1" dirty="0">
                <a:solidFill>
                  <a:srgbClr val="FF0000"/>
                </a:solidFill>
              </a:rPr>
              <a:t>baptized into Christ Jesus</a:t>
            </a:r>
            <a:r>
              <a:rPr lang="en-US" sz="2700" b="1" i="1" dirty="0"/>
              <a:t> </a:t>
            </a:r>
            <a:r>
              <a:rPr lang="en-US" sz="2700" i="1" dirty="0"/>
              <a:t>were </a:t>
            </a:r>
            <a:r>
              <a:rPr lang="en-US" sz="2700" b="1" i="1" dirty="0">
                <a:solidFill>
                  <a:srgbClr val="FF0000"/>
                </a:solidFill>
              </a:rPr>
              <a:t>baptized into his death</a:t>
            </a:r>
            <a:r>
              <a:rPr lang="en-US" sz="2700" i="1" dirty="0"/>
              <a:t>? We were buried therefore with him </a:t>
            </a:r>
            <a:r>
              <a:rPr lang="en-US" sz="2700" b="1" i="1" dirty="0">
                <a:solidFill>
                  <a:srgbClr val="FF0000"/>
                </a:solidFill>
              </a:rPr>
              <a:t>through baptism unto death</a:t>
            </a:r>
            <a:r>
              <a:rPr lang="en-US" sz="2700" i="1" dirty="0"/>
              <a:t>: that like as Christ was raised from the dead through the glory of the Father, so we also might </a:t>
            </a:r>
            <a:r>
              <a:rPr lang="en-US" sz="2700" b="1" i="1" dirty="0">
                <a:solidFill>
                  <a:srgbClr val="FF0000"/>
                </a:solidFill>
              </a:rPr>
              <a:t>walk in newness of life</a:t>
            </a:r>
            <a:r>
              <a:rPr lang="en-US" sz="2700" i="1" dirty="0"/>
              <a:t>.”</a:t>
            </a:r>
          </a:p>
          <a:p>
            <a:pPr marL="227013" indent="-227013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700" dirty="0"/>
              <a:t>Ephesians 5:23, </a:t>
            </a:r>
            <a:r>
              <a:rPr lang="en-US" sz="2700" i="1" dirty="0"/>
              <a:t>“For the husband is the head of the wife, and Christ also is the head of the church, (being) himself </a:t>
            </a:r>
            <a:r>
              <a:rPr lang="en-US" sz="2700" b="1" i="1" dirty="0">
                <a:solidFill>
                  <a:srgbClr val="FF0000"/>
                </a:solidFill>
              </a:rPr>
              <a:t>the saviour of the body</a:t>
            </a:r>
            <a:r>
              <a:rPr lang="en-US" sz="2700" i="1" dirty="0"/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8738"/>
            <a:ext cx="457200" cy="365125"/>
          </a:xfrm>
          <a:prstGeom prst="rect">
            <a:avLst/>
          </a:prstGeom>
        </p:spPr>
        <p:txBody>
          <a:bodyPr/>
          <a:lstStyle/>
          <a:p>
            <a:fld id="{73786C38-89C7-475A-BDB2-67900671C477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3687"/>
            <a:ext cx="8382000" cy="1551194"/>
          </a:xfrm>
        </p:spPr>
        <p:txBody>
          <a:bodyPr>
            <a:spAutoFit/>
          </a:bodyPr>
          <a:lstStyle/>
          <a:p>
            <a:pPr>
              <a:lnSpc>
                <a:spcPct val="110000"/>
              </a:lnSpc>
              <a:buClr>
                <a:srgbClr val="FFFF99"/>
              </a:buClr>
            </a:pPr>
            <a:r>
              <a:rPr lang="en-US" sz="2800" b="1" dirty="0"/>
              <a:t>Saved Added To Christ’s Church </a:t>
            </a:r>
          </a:p>
          <a:p>
            <a:pPr lvl="1"/>
            <a:r>
              <a:rPr lang="en-US" sz="2000" b="1" dirty="0">
                <a:solidFill>
                  <a:schemeClr val="tx2"/>
                </a:solidFill>
              </a:rPr>
              <a:t>Acts 2:47</a:t>
            </a:r>
            <a:r>
              <a:rPr lang="en-US" sz="2000" b="1" dirty="0"/>
              <a:t>, </a:t>
            </a:r>
            <a:r>
              <a:rPr lang="en-US" sz="2000" b="1" i="1" dirty="0"/>
              <a:t>“praising God, and having favor with all the people. And the Lord added to them day by day those that were saved.”</a:t>
            </a:r>
          </a:p>
        </p:txBody>
      </p:sp>
      <p:sp>
        <p:nvSpPr>
          <p:cNvPr id="26629" name="Oval 5"/>
          <p:cNvSpPr>
            <a:spLocks noChangeArrowheads="1"/>
          </p:cNvSpPr>
          <p:nvPr/>
        </p:nvSpPr>
        <p:spPr bwMode="auto">
          <a:xfrm>
            <a:off x="4648200" y="2590800"/>
            <a:ext cx="1296988" cy="396875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3B76"/>
              </a:solidFill>
              <a:effectLst/>
              <a:uLnTx/>
              <a:uFillTx/>
              <a:latin typeface="Tahoma" charset="0"/>
              <a:ea typeface="+mn-ea"/>
              <a:cs typeface="+mn-cs"/>
            </a:endParaRP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228600" y="4906963"/>
            <a:ext cx="8458200" cy="156966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Acts 2:41,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“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They then that received his word were baptized: and there were added (unto them) in that day about three thousand souls</a:t>
            </a:r>
            <a:r>
              <a:rPr kumimoji="0" lang="en-US" sz="240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.”</a:t>
            </a:r>
          </a:p>
        </p:txBody>
      </p:sp>
      <p:sp>
        <p:nvSpPr>
          <p:cNvPr id="26631" name="Oval 7"/>
          <p:cNvSpPr>
            <a:spLocks noChangeArrowheads="1"/>
          </p:cNvSpPr>
          <p:nvPr/>
        </p:nvSpPr>
        <p:spPr bwMode="auto">
          <a:xfrm>
            <a:off x="914400" y="2895600"/>
            <a:ext cx="3733800" cy="457200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3B76"/>
              </a:solidFill>
              <a:effectLst/>
              <a:uLnTx/>
              <a:uFillTx/>
              <a:latin typeface="Tahoma" charset="0"/>
              <a:ea typeface="+mn-ea"/>
              <a:cs typeface="+mn-cs"/>
            </a:endParaRP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98425" y="304800"/>
            <a:ext cx="3101975" cy="1092200"/>
          </a:xfrm>
          <a:prstGeom prst="rect">
            <a:avLst/>
          </a:prstGeom>
          <a:solidFill>
            <a:srgbClr val="000000"/>
          </a:soli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WHO WERE ADDED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?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6635" name="AutoShape 11"/>
          <p:cNvSpPr>
            <a:spLocks noChangeArrowheads="1"/>
          </p:cNvSpPr>
          <p:nvPr/>
        </p:nvSpPr>
        <p:spPr bwMode="auto">
          <a:xfrm rot="2558873">
            <a:off x="272541" y="1740977"/>
            <a:ext cx="1611592" cy="75882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3B76"/>
              </a:solidFill>
              <a:effectLst/>
              <a:uLnTx/>
              <a:uFillTx/>
              <a:latin typeface="Tahoma" charset="0"/>
              <a:ea typeface="+mn-ea"/>
              <a:cs typeface="+mn-cs"/>
            </a:endParaRP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5943600" y="381000"/>
            <a:ext cx="3101975" cy="1092200"/>
          </a:xfrm>
          <a:prstGeom prst="rect">
            <a:avLst/>
          </a:prstGeom>
          <a:solidFill>
            <a:srgbClr val="000000"/>
          </a:soli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WHO WERE SAVED?</a:t>
            </a:r>
          </a:p>
        </p:txBody>
      </p:sp>
      <p:sp>
        <p:nvSpPr>
          <p:cNvPr id="26638" name="AutoShape 14"/>
          <p:cNvSpPr>
            <a:spLocks noChangeArrowheads="1"/>
          </p:cNvSpPr>
          <p:nvPr/>
        </p:nvSpPr>
        <p:spPr bwMode="auto">
          <a:xfrm rot="6845768">
            <a:off x="5107711" y="3103200"/>
            <a:ext cx="4036120" cy="784916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3B76"/>
              </a:solidFill>
              <a:effectLst/>
              <a:uLnTx/>
              <a:uFillTx/>
              <a:latin typeface="Tahoma" charset="0"/>
              <a:ea typeface="+mn-ea"/>
              <a:cs typeface="+mn-cs"/>
            </a:endParaRPr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5638800" y="57150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3B76"/>
              </a:solidFill>
              <a:effectLst/>
              <a:uLnTx/>
              <a:uFillTx/>
              <a:latin typeface="Tahoma" charset="0"/>
              <a:ea typeface="+mn-ea"/>
              <a:cs typeface="+mn-cs"/>
            </a:endParaRPr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>
            <a:off x="457200" y="57150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3B76"/>
              </a:solidFill>
              <a:effectLst/>
              <a:uLnTx/>
              <a:uFillTx/>
              <a:latin typeface="Tahoma" charset="0"/>
              <a:ea typeface="+mn-ea"/>
              <a:cs typeface="+mn-cs"/>
            </a:endParaRPr>
          </a:p>
        </p:txBody>
      </p:sp>
      <p:sp>
        <p:nvSpPr>
          <p:cNvPr id="26641" name="Oval 17"/>
          <p:cNvSpPr>
            <a:spLocks noChangeArrowheads="1"/>
          </p:cNvSpPr>
          <p:nvPr/>
        </p:nvSpPr>
        <p:spPr bwMode="auto">
          <a:xfrm>
            <a:off x="1981200" y="5715000"/>
            <a:ext cx="1296988" cy="396875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3B76"/>
              </a:solidFill>
              <a:effectLst/>
              <a:uLnTx/>
              <a:uFillTx/>
              <a:latin typeface="Tahoma" charset="0"/>
              <a:ea typeface="+mn-ea"/>
              <a:cs typeface="+mn-cs"/>
            </a:endParaRPr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H="1">
            <a:off x="2895600" y="3048000"/>
            <a:ext cx="2362200" cy="26670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3B76"/>
              </a:solidFill>
              <a:effectLst/>
              <a:uLnTx/>
              <a:uFillTx/>
              <a:latin typeface="Tahoma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nimBg="1"/>
      <p:bldP spid="26630" grpId="0"/>
      <p:bldP spid="26631" grpId="0" animBg="1"/>
      <p:bldP spid="26634" grpId="0" animBg="1"/>
      <p:bldP spid="26635" grpId="0" animBg="1"/>
      <p:bldP spid="26637" grpId="0" animBg="1"/>
      <p:bldP spid="26638" grpId="0" animBg="1"/>
      <p:bldP spid="26639" grpId="0" animBg="1"/>
      <p:bldP spid="26640" grpId="0" animBg="1"/>
      <p:bldP spid="26641" grpId="0" animBg="1"/>
      <p:bldP spid="2664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/>
              </a:rPr>
              <a:t>Definitions: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4876800" cy="5632311"/>
          </a:xfrm>
        </p:spPr>
        <p:txBody>
          <a:bodyPr>
            <a:sp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2DA2BF"/>
              </a:buClr>
              <a:buSzPct val="68000"/>
              <a:buFont typeface="Wingdings" pitchFamily="2" charset="2"/>
              <a:buChar char="Ø"/>
              <a:tabLst/>
              <a:defRPr/>
            </a:pPr>
            <a:r>
              <a:rPr lang="en-US" sz="2400" b="1" dirty="0">
                <a:solidFill>
                  <a:srgbClr val="FF0000"/>
                </a:solidFill>
              </a:rPr>
              <a:t>Reconciliation</a:t>
            </a:r>
            <a:r>
              <a:rPr lang="en-US" sz="2400" dirty="0"/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-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Narkisim" pitchFamily="34" charset="-79"/>
              </a:rPr>
              <a:t>“the restoration of the favor of God to sinners”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Narkisim" pitchFamily="34" charset="-79"/>
              </a:rPr>
              <a:t>(Thayer)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</a:rPr>
              <a:t>Redemption</a:t>
            </a:r>
            <a:r>
              <a:rPr lang="en-US" sz="2400" dirty="0"/>
              <a:t> –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to re-buy, “to regain possession of by repurchase.”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(Webster’s Collegiate Dictionary, page 833)</a:t>
            </a:r>
            <a:endParaRPr lang="en-US" sz="2200" i="1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2DA2BF"/>
              </a:buClr>
              <a:buSzPct val="68000"/>
              <a:buFont typeface="Wingdings" panose="05000000000000000000" pitchFamily="2" charset="2"/>
              <a:buChar char="Ø"/>
              <a:tabLst/>
              <a:defRPr/>
            </a:pPr>
            <a:r>
              <a:rPr lang="en-US" sz="2400" b="1" dirty="0">
                <a:solidFill>
                  <a:srgbClr val="FF0000"/>
                </a:solidFill>
              </a:rPr>
              <a:t>Justification</a:t>
            </a:r>
            <a:r>
              <a:rPr lang="en-US" sz="2400" dirty="0"/>
              <a:t> –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“Be acquitted, be pronounced and treated as righteous”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(Arndt and Gingrich)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2DA2BF"/>
              </a:buClr>
              <a:buSzPct val="68000"/>
              <a:buFont typeface="Wingdings" panose="05000000000000000000" pitchFamily="2" charset="2"/>
              <a:buChar char="Ø"/>
              <a:tabLst/>
              <a:defRPr/>
            </a:pPr>
            <a:r>
              <a:rPr lang="en-US" sz="2400" b="1" dirty="0">
                <a:solidFill>
                  <a:srgbClr val="FF0000"/>
                </a:solidFill>
              </a:rPr>
              <a:t>Sanctification</a:t>
            </a:r>
            <a:r>
              <a:rPr lang="en-US" sz="2400" dirty="0"/>
              <a:t> –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To separate from profane things and dedicate to God.”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(Strong)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F0000"/>
                </a:solidFill>
              </a:rPr>
              <a:t>Salvation – Todays’ lesson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10200" y="1246525"/>
            <a:ext cx="3354957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400" b="1" dirty="0">
                <a:solidFill>
                  <a:srgbClr val="FF0000"/>
                </a:solidFill>
              </a:rPr>
              <a:t>What?</a:t>
            </a:r>
          </a:p>
          <a:p>
            <a:pPr>
              <a:buFont typeface="Wingdings" pitchFamily="2" charset="2"/>
              <a:buChar char="Ø"/>
            </a:pPr>
            <a:r>
              <a:rPr lang="en-US" sz="4400" b="1" dirty="0">
                <a:solidFill>
                  <a:srgbClr val="FF0000"/>
                </a:solidFill>
              </a:rPr>
              <a:t>Who?</a:t>
            </a:r>
          </a:p>
          <a:p>
            <a:pPr>
              <a:buFont typeface="Wingdings" pitchFamily="2" charset="2"/>
              <a:buChar char="Ø"/>
            </a:pPr>
            <a:r>
              <a:rPr lang="en-US" sz="4400" b="1" dirty="0">
                <a:solidFill>
                  <a:srgbClr val="FF0000"/>
                </a:solidFill>
              </a:rPr>
              <a:t>For Whom?</a:t>
            </a:r>
          </a:p>
          <a:p>
            <a:pPr>
              <a:buFont typeface="Wingdings" pitchFamily="2" charset="2"/>
              <a:buChar char="Ø"/>
            </a:pPr>
            <a:r>
              <a:rPr lang="en-US" sz="4400" b="1" dirty="0">
                <a:solidFill>
                  <a:srgbClr val="FF0000"/>
                </a:solidFill>
              </a:rPr>
              <a:t>Where?</a:t>
            </a:r>
          </a:p>
          <a:p>
            <a:pPr>
              <a:buFont typeface="Wingdings" pitchFamily="2" charset="2"/>
              <a:buChar char="Ø"/>
            </a:pPr>
            <a:r>
              <a:rPr lang="en-US" sz="4400" b="1" dirty="0">
                <a:solidFill>
                  <a:srgbClr val="FF0000"/>
                </a:solidFill>
              </a:rPr>
              <a:t>When?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/>
              </a:rPr>
              <a:t>Salvation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8238" y="1481328"/>
            <a:ext cx="8686800" cy="3877985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000" b="1" u="sng" dirty="0">
                <a:solidFill>
                  <a:srgbClr val="FF0000"/>
                </a:solidFill>
              </a:rPr>
              <a:t>Heart of the gospel</a:t>
            </a:r>
            <a:r>
              <a:rPr lang="en-US" sz="4000" b="1" dirty="0">
                <a:solidFill>
                  <a:srgbClr val="FF0000"/>
                </a:solidFill>
              </a:rPr>
              <a:t>. 2 Timothy 1:9</a:t>
            </a:r>
          </a:p>
          <a:p>
            <a:r>
              <a:rPr lang="sv-SE" sz="3600" dirty="0"/>
              <a:t>Jesus came to save. Matthew 1:21; 18:11; </a:t>
            </a:r>
            <a:br>
              <a:rPr lang="sv-SE" sz="3600" dirty="0"/>
            </a:br>
            <a:r>
              <a:rPr lang="sv-SE" sz="3600" dirty="0"/>
              <a:t>1 Timothy 1:15.</a:t>
            </a:r>
          </a:p>
          <a:p>
            <a:r>
              <a:rPr lang="en-US" sz="3600" dirty="0"/>
              <a:t>Jesus has the power to deliver sinners from sin. Acts 4:12.</a:t>
            </a:r>
          </a:p>
          <a:p>
            <a:r>
              <a:rPr lang="en-US" sz="3600" dirty="0"/>
              <a:t>You also have a part in your salvation.</a:t>
            </a:r>
            <a:br>
              <a:rPr lang="en-US" sz="3600" dirty="0"/>
            </a:br>
            <a:r>
              <a:rPr lang="en-US" sz="3600" dirty="0"/>
              <a:t> Acts 2:40; Philippians 2:12.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0041"/>
            <a:ext cx="8686800" cy="664797"/>
          </a:xfrm>
        </p:spPr>
        <p:txBody>
          <a:bodyPr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effectLst/>
              </a:rPr>
              <a:t>WHAT Is Salvation?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4"/>
            <a:ext cx="8382000" cy="5350696"/>
          </a:xfrm>
        </p:spPr>
        <p:txBody>
          <a:bodyPr>
            <a:spAutoFit/>
          </a:bodyPr>
          <a:lstStyle/>
          <a:p>
            <a:r>
              <a:rPr lang="en-US" dirty="0"/>
              <a:t>“In the NT, </a:t>
            </a:r>
            <a:r>
              <a:rPr lang="en-US" sz="3500" b="1" dirty="0"/>
              <a:t>salvation</a:t>
            </a:r>
            <a:r>
              <a:rPr lang="en-US" dirty="0"/>
              <a:t> is </a:t>
            </a:r>
            <a:r>
              <a:rPr lang="en-US" u="sng" dirty="0"/>
              <a:t>deliverance from sin and its spiritual consequences</a:t>
            </a:r>
            <a:r>
              <a:rPr lang="en-US" dirty="0"/>
              <a:t>, involving an attachment to the body of Christ, and admission to eternal life with blessedness in the kingdom of Christ” </a:t>
            </a:r>
            <a:r>
              <a:rPr lang="en-US" sz="2000" dirty="0"/>
              <a:t>(The Complete Word Study Dictionary: New Testament)</a:t>
            </a:r>
          </a:p>
          <a:p>
            <a:pPr lvl="1"/>
            <a:r>
              <a:rPr lang="en-US" sz="3000" dirty="0">
                <a:solidFill>
                  <a:srgbClr val="FF0000"/>
                </a:solidFill>
              </a:rPr>
              <a:t>Acts 16:30, </a:t>
            </a:r>
            <a:r>
              <a:rPr lang="en-US" sz="3000" i="1" dirty="0">
                <a:solidFill>
                  <a:srgbClr val="FF0000"/>
                </a:solidFill>
              </a:rPr>
              <a:t>“Sirs, what must I do to be saved?”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dirty="0"/>
              <a:t>Man needs saving. Isaiah 59:1-2; Romans 6:23</a:t>
            </a:r>
          </a:p>
          <a:p>
            <a:r>
              <a:rPr lang="en-US" dirty="0"/>
              <a:t>Christ is the saviour. Luke 19:10, </a:t>
            </a:r>
            <a:r>
              <a:rPr lang="en-US" i="1" dirty="0"/>
              <a:t>“For the Son of man came to seek and save that which was lost.”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09398"/>
          </a:xfrm>
        </p:spPr>
        <p:txBody>
          <a:bodyPr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effectLst/>
                <a:latin typeface="Georgia" pitchFamily="18" charset="0"/>
              </a:rPr>
              <a:t>WHAT Is Salvation</a:t>
            </a:r>
            <a:r>
              <a:rPr lang="en-US" sz="4400" dirty="0">
                <a:solidFill>
                  <a:schemeClr val="bg1"/>
                </a:solidFill>
                <a:latin typeface="Georgia" pitchFamily="18" charset="0"/>
              </a:rPr>
              <a:t>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81328"/>
            <a:ext cx="8534400" cy="3323987"/>
          </a:xfrm>
        </p:spPr>
        <p:txBody>
          <a:bodyPr>
            <a:spAutoFit/>
          </a:bodyPr>
          <a:lstStyle/>
          <a:p>
            <a:r>
              <a:rPr lang="en-US" sz="3600" i="1" dirty="0" err="1">
                <a:latin typeface="Georgia" pitchFamily="18" charset="0"/>
              </a:rPr>
              <a:t>soteria</a:t>
            </a:r>
            <a:r>
              <a:rPr lang="en-US" sz="3600" i="1" dirty="0">
                <a:latin typeface="Georgia" pitchFamily="18" charset="0"/>
              </a:rPr>
              <a:t>: </a:t>
            </a:r>
            <a:r>
              <a:rPr lang="en-US" sz="3600" dirty="0">
                <a:latin typeface="Georgia" pitchFamily="18" charset="0"/>
              </a:rPr>
              <a:t>“Safety, deliverance, preservation from danger or destruction.” </a:t>
            </a:r>
            <a:r>
              <a:rPr lang="en-US" sz="2400" dirty="0">
                <a:latin typeface="Georgia" pitchFamily="18" charset="0"/>
              </a:rPr>
              <a:t>(The Complete Word Study Dictionary)</a:t>
            </a:r>
            <a:endParaRPr lang="en-US" sz="3600" dirty="0">
              <a:latin typeface="Georgia" pitchFamily="18" charset="0"/>
            </a:endParaRPr>
          </a:p>
          <a:p>
            <a:pPr lvl="1"/>
            <a:r>
              <a:rPr lang="en-US" sz="3600" dirty="0">
                <a:latin typeface="Georgia" pitchFamily="18" charset="0"/>
              </a:rPr>
              <a:t>Deliverance.</a:t>
            </a:r>
          </a:p>
          <a:p>
            <a:pPr lvl="1"/>
            <a:r>
              <a:rPr lang="en-US" sz="3600" dirty="0">
                <a:latin typeface="Georgia" pitchFamily="18" charset="0"/>
              </a:rPr>
              <a:t>Preservation of what is delivered.</a:t>
            </a:r>
          </a:p>
          <a:p>
            <a:pPr lvl="1"/>
            <a:r>
              <a:rPr lang="en-US" sz="3600" dirty="0">
                <a:latin typeface="Georgia" pitchFamily="18" charset="0"/>
              </a:rPr>
              <a:t>To rescue, to obtain safety.</a:t>
            </a:r>
            <a:endParaRPr lang="en-US" sz="4000" dirty="0">
              <a:latin typeface="Georgia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234A3F1-92D7-43A3-9C22-5CEE7D355F2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304800" y="177800"/>
            <a:ext cx="8458200" cy="664797"/>
          </a:xfrm>
        </p:spPr>
        <p:txBody>
          <a:bodyPr>
            <a:spAutoFit/>
          </a:bodyPr>
          <a:lstStyle/>
          <a:p>
            <a:pPr algn="ctr"/>
            <a:r>
              <a:rPr lang="fr-CA" sz="4800" dirty="0">
                <a:solidFill>
                  <a:schemeClr val="bg1"/>
                </a:solidFill>
                <a:effectLst/>
                <a:latin typeface="Georgia" pitchFamily="18" charset="0"/>
              </a:rPr>
              <a:t>WHAT Is Salvation? </a:t>
            </a:r>
            <a:endParaRPr lang="en-US" sz="4800" dirty="0">
              <a:solidFill>
                <a:schemeClr val="bg1"/>
              </a:solidFill>
              <a:effectLst/>
              <a:latin typeface="Georgia" pitchFamily="18" charset="0"/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28136" y="1600200"/>
            <a:ext cx="8305799" cy="3265509"/>
          </a:xfr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4000" dirty="0">
                <a:latin typeface="Georgia" pitchFamily="18" charset="0"/>
              </a:rPr>
              <a:t>Deliverance from:</a:t>
            </a:r>
          </a:p>
          <a:p>
            <a:pPr lvl="1">
              <a:spcBef>
                <a:spcPts val="600"/>
              </a:spcBef>
            </a:pPr>
            <a:r>
              <a:rPr lang="en-US" sz="3600" dirty="0">
                <a:latin typeface="Georgia" pitchFamily="18" charset="0"/>
              </a:rPr>
              <a:t>Physical oppression. Exodus 14:13</a:t>
            </a:r>
          </a:p>
          <a:p>
            <a:pPr lvl="1">
              <a:spcBef>
                <a:spcPts val="600"/>
              </a:spcBef>
            </a:pPr>
            <a:r>
              <a:rPr lang="en-US" sz="3600" dirty="0">
                <a:latin typeface="Georgia" pitchFamily="18" charset="0"/>
              </a:rPr>
              <a:t>Personal danger …</a:t>
            </a:r>
          </a:p>
          <a:p>
            <a:pPr lvl="2">
              <a:spcBef>
                <a:spcPts val="600"/>
              </a:spcBef>
            </a:pPr>
            <a:r>
              <a:rPr lang="en-US" sz="3200" dirty="0">
                <a:latin typeface="Georgia" pitchFamily="18" charset="0"/>
              </a:rPr>
              <a:t>At sea. Acts 27:34</a:t>
            </a:r>
          </a:p>
          <a:p>
            <a:pPr lvl="2">
              <a:spcBef>
                <a:spcPts val="600"/>
              </a:spcBef>
            </a:pPr>
            <a:r>
              <a:rPr lang="en-US" sz="3200" dirty="0">
                <a:latin typeface="Georgia" pitchFamily="18" charset="0"/>
              </a:rPr>
              <a:t>Prison. Philippians 1:19</a:t>
            </a:r>
          </a:p>
          <a:p>
            <a:pPr lvl="2">
              <a:spcBef>
                <a:spcPts val="600"/>
              </a:spcBef>
            </a:pPr>
            <a:r>
              <a:rPr lang="en-US" sz="3200" dirty="0">
                <a:latin typeface="Georgia" pitchFamily="18" charset="0"/>
              </a:rPr>
              <a:t>Flood. Hebrews 11:7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305800" y="6375400"/>
            <a:ext cx="8382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790C8CD-6A03-48F5-B4C1-8EAC82A3673D}" type="slidenum">
              <a:rPr lang="en-US" smtClean="0">
                <a:solidFill>
                  <a:schemeClr val="tx1"/>
                </a:solidFill>
                <a:latin typeface="Georgia" pitchFamily="18" charset="0"/>
              </a:rPr>
              <a:pPr>
                <a:defRPr/>
              </a:pPr>
              <a:t>6</a:t>
            </a:fld>
            <a:endParaRPr lang="en-US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266700" y="203485"/>
            <a:ext cx="8458200" cy="664797"/>
          </a:xfrm>
        </p:spPr>
        <p:txBody>
          <a:bodyPr>
            <a:spAutoFit/>
          </a:bodyPr>
          <a:lstStyle/>
          <a:p>
            <a:pPr algn="ctr"/>
            <a:r>
              <a:rPr lang="fr-CA" sz="4800" dirty="0">
                <a:solidFill>
                  <a:schemeClr val="bg1"/>
                </a:solidFill>
                <a:effectLst/>
                <a:latin typeface="Georgia" pitchFamily="18" charset="0"/>
              </a:rPr>
              <a:t>WHAT Is Salvation?</a:t>
            </a:r>
            <a:endParaRPr lang="en-US" sz="4800" dirty="0">
              <a:solidFill>
                <a:schemeClr val="bg1"/>
              </a:solidFill>
              <a:effectLst/>
              <a:latin typeface="Georgia" pitchFamily="18" charset="0"/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266700" y="1457691"/>
            <a:ext cx="8458200" cy="3942618"/>
          </a:xfr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4000" dirty="0">
                <a:latin typeface="Georgia" pitchFamily="18" charset="0"/>
              </a:rPr>
              <a:t>Deliverance from:</a:t>
            </a:r>
          </a:p>
          <a:p>
            <a:pPr lvl="1">
              <a:spcBef>
                <a:spcPts val="600"/>
              </a:spcBef>
            </a:pPr>
            <a:r>
              <a:rPr lang="en-US" sz="3600" dirty="0">
                <a:latin typeface="Georgia" pitchFamily="18" charset="0"/>
              </a:rPr>
              <a:t>Spiritual danger:</a:t>
            </a:r>
          </a:p>
          <a:p>
            <a:pPr lvl="2">
              <a:spcBef>
                <a:spcPts val="600"/>
              </a:spcBef>
            </a:pPr>
            <a:r>
              <a:rPr lang="en-US" sz="3200" dirty="0">
                <a:latin typeface="Georgia" pitchFamily="18" charset="0"/>
              </a:rPr>
              <a:t>Sin’s death (separation from God). Genesis 2:16-17; Isaiah 59:1-2; </a:t>
            </a:r>
            <a:br>
              <a:rPr lang="en-US" sz="3200" dirty="0">
                <a:latin typeface="Georgia" pitchFamily="18" charset="0"/>
              </a:rPr>
            </a:br>
            <a:r>
              <a:rPr lang="en-US" sz="3200" dirty="0">
                <a:latin typeface="Georgia" pitchFamily="18" charset="0"/>
              </a:rPr>
              <a:t>Ephesians 2:5</a:t>
            </a:r>
          </a:p>
          <a:p>
            <a:pPr lvl="2">
              <a:spcBef>
                <a:spcPts val="600"/>
              </a:spcBef>
            </a:pPr>
            <a:r>
              <a:rPr lang="en-US" sz="3200" dirty="0">
                <a:latin typeface="Georgia" pitchFamily="18" charset="0"/>
              </a:rPr>
              <a:t>Sin’s wrath. Romans 5:9; </a:t>
            </a:r>
            <a:br>
              <a:rPr lang="en-US" sz="3200" dirty="0">
                <a:latin typeface="Georgia" pitchFamily="18" charset="0"/>
              </a:rPr>
            </a:br>
            <a:r>
              <a:rPr lang="en-US" sz="3200" dirty="0">
                <a:latin typeface="Georgia" pitchFamily="18" charset="0"/>
              </a:rPr>
              <a:t>1 Thessalonians 1:10; </a:t>
            </a:r>
            <a:br>
              <a:rPr lang="en-US" sz="3200" dirty="0">
                <a:latin typeface="Georgia" pitchFamily="18" charset="0"/>
              </a:rPr>
            </a:br>
            <a:r>
              <a:rPr lang="en-US" sz="3200" dirty="0">
                <a:latin typeface="Georgia" pitchFamily="18" charset="0"/>
              </a:rPr>
              <a:t>cf. 2 Thessalonians 2:10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305800" y="6375400"/>
            <a:ext cx="8382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790C8CD-6A03-48F5-B4C1-8EAC82A3673D}" type="slidenum">
              <a:rPr lang="en-US" smtClean="0">
                <a:solidFill>
                  <a:schemeClr val="tx1"/>
                </a:solidFill>
                <a:latin typeface="Georgia" pitchFamily="18" charset="0"/>
              </a:rPr>
              <a:pPr>
                <a:defRPr/>
              </a:pPr>
              <a:t>7</a:t>
            </a:fld>
            <a:endParaRPr lang="en-US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effectLst/>
                <a:latin typeface="Georgia" pitchFamily="18" charset="0"/>
              </a:rPr>
              <a:t>WHO Saves Us?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412874"/>
            <a:ext cx="8382000" cy="3496342"/>
          </a:xfrm>
        </p:spPr>
        <p:txBody>
          <a:bodyPr/>
          <a:lstStyle/>
          <a:p>
            <a:r>
              <a:rPr lang="en-US" dirty="0">
                <a:latin typeface="Georgia" pitchFamily="18" charset="0"/>
              </a:rPr>
              <a:t>God has saved us. 2 Timothy 1:9</a:t>
            </a:r>
          </a:p>
          <a:p>
            <a:r>
              <a:rPr lang="en-US" dirty="0">
                <a:latin typeface="Georgia" pitchFamily="18" charset="0"/>
              </a:rPr>
              <a:t>Jesus. Matthew 1:21; 18:11; 1 Timothy 1:15</a:t>
            </a:r>
          </a:p>
          <a:p>
            <a:pPr lvl="1"/>
            <a:r>
              <a:rPr lang="en-US" sz="3200" dirty="0">
                <a:latin typeface="Georgia" pitchFamily="18" charset="0"/>
              </a:rPr>
              <a:t>Power to deliver sinners. Acts 4:12</a:t>
            </a:r>
          </a:p>
          <a:p>
            <a:r>
              <a:rPr lang="en-US" dirty="0">
                <a:latin typeface="Georgia" pitchFamily="18" charset="0"/>
              </a:rPr>
              <a:t>Holy Spirit saves. Titus 3:5; Romans 1:16; James 1:21</a:t>
            </a:r>
          </a:p>
          <a:p>
            <a:r>
              <a:rPr lang="en-US" dirty="0">
                <a:latin typeface="Georgia" pitchFamily="18" charset="0"/>
              </a:rPr>
              <a:t>You also have a part in your salvation. </a:t>
            </a:r>
            <a:br>
              <a:rPr lang="en-US" dirty="0">
                <a:latin typeface="Georgia" pitchFamily="18" charset="0"/>
              </a:rPr>
            </a:br>
            <a:r>
              <a:rPr lang="en-US" dirty="0">
                <a:latin typeface="Georgia" pitchFamily="18" charset="0"/>
              </a:rPr>
              <a:t>Acts 2:40; 16:30-31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234A3F1-92D7-43A3-9C22-5CEE7D355F2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695227" y="228600"/>
            <a:ext cx="7772400" cy="609398"/>
          </a:xfrm>
        </p:spPr>
        <p:txBody>
          <a:bodyPr>
            <a:spAutoFit/>
          </a:bodyPr>
          <a:lstStyle/>
          <a:p>
            <a:pPr algn="ctr"/>
            <a:r>
              <a:rPr lang="fr-CA" sz="4400" dirty="0">
                <a:solidFill>
                  <a:schemeClr val="bg1"/>
                </a:solidFill>
                <a:effectLst/>
                <a:latin typeface="Georgia" pitchFamily="18" charset="0"/>
              </a:rPr>
              <a:t>WHO Is Salvation For ?</a:t>
            </a:r>
            <a:endParaRPr lang="en-US" sz="4400" dirty="0">
              <a:solidFill>
                <a:schemeClr val="bg1"/>
              </a:solidFill>
              <a:effectLst/>
              <a:latin typeface="Georgia" pitchFamily="18" charset="0"/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38492" y="1193800"/>
            <a:ext cx="9067800" cy="3245504"/>
          </a:xfr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sz="3400" b="1" dirty="0">
                <a:solidFill>
                  <a:srgbClr val="FF0000"/>
                </a:solidFill>
                <a:latin typeface="Georgia" pitchFamily="18" charset="0"/>
              </a:rPr>
              <a:t>For all flesh. Luke 3:3-6; Acts 28:25-28</a:t>
            </a:r>
          </a:p>
          <a:p>
            <a:pPr lvl="1">
              <a:spcBef>
                <a:spcPts val="300"/>
              </a:spcBef>
            </a:pPr>
            <a:r>
              <a:rPr lang="en-US" sz="3200" i="1" dirty="0">
                <a:latin typeface="Georgia" pitchFamily="18" charset="0"/>
              </a:rPr>
              <a:t>Accomplished</a:t>
            </a:r>
            <a:r>
              <a:rPr lang="en-US" sz="3200" dirty="0">
                <a:latin typeface="Georgia" pitchFamily="18" charset="0"/>
              </a:rPr>
              <a:t> and </a:t>
            </a:r>
            <a:r>
              <a:rPr lang="en-US" sz="3200" i="1" dirty="0">
                <a:latin typeface="Georgia" pitchFamily="18" charset="0"/>
              </a:rPr>
              <a:t>available</a:t>
            </a:r>
            <a:r>
              <a:rPr lang="en-US" sz="3200" dirty="0">
                <a:latin typeface="Georgia" pitchFamily="18" charset="0"/>
              </a:rPr>
              <a:t> in Jesus.</a:t>
            </a:r>
            <a:br>
              <a:rPr lang="en-US" sz="3200" dirty="0">
                <a:latin typeface="Georgia" pitchFamily="18" charset="0"/>
              </a:rPr>
            </a:br>
            <a:r>
              <a:rPr lang="en-US" sz="3200" dirty="0">
                <a:latin typeface="Georgia" pitchFamily="18" charset="0"/>
              </a:rPr>
              <a:t> Acts 4:12</a:t>
            </a:r>
          </a:p>
          <a:p>
            <a:pPr lvl="1">
              <a:spcBef>
                <a:spcPts val="300"/>
              </a:spcBef>
            </a:pPr>
            <a:r>
              <a:rPr lang="en-US" sz="3200" i="1" dirty="0">
                <a:latin typeface="Georgia" pitchFamily="18" charset="0"/>
              </a:rPr>
              <a:t>Announced</a:t>
            </a:r>
            <a:r>
              <a:rPr lang="en-US" sz="3200" dirty="0">
                <a:latin typeface="Georgia" pitchFamily="18" charset="0"/>
              </a:rPr>
              <a:t> by gospel. Mark 16:15; </a:t>
            </a:r>
            <a:br>
              <a:rPr lang="en-US" sz="3200" dirty="0">
                <a:latin typeface="Georgia" pitchFamily="18" charset="0"/>
              </a:rPr>
            </a:br>
            <a:r>
              <a:rPr lang="en-US" sz="3200" dirty="0">
                <a:latin typeface="Georgia" pitchFamily="18" charset="0"/>
              </a:rPr>
              <a:t>Romans 1:16; Ephesians 1:13</a:t>
            </a:r>
          </a:p>
          <a:p>
            <a:pPr lvl="1">
              <a:spcBef>
                <a:spcPts val="300"/>
              </a:spcBef>
            </a:pPr>
            <a:r>
              <a:rPr lang="en-US" sz="3200" i="1" dirty="0">
                <a:latin typeface="Georgia" pitchFamily="18" charset="0"/>
              </a:rPr>
              <a:t>Actuated</a:t>
            </a:r>
            <a:r>
              <a:rPr lang="en-US" sz="3200" dirty="0">
                <a:latin typeface="Georgia" pitchFamily="18" charset="0"/>
              </a:rPr>
              <a:t> by obeying the gospel.</a:t>
            </a:r>
            <a:br>
              <a:rPr lang="en-US" sz="3200" dirty="0">
                <a:latin typeface="Georgia" pitchFamily="18" charset="0"/>
              </a:rPr>
            </a:br>
            <a:r>
              <a:rPr lang="en-US" sz="3200" dirty="0">
                <a:latin typeface="Georgia" pitchFamily="18" charset="0"/>
              </a:rPr>
              <a:t> James 1:21-22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305800" y="6375400"/>
            <a:ext cx="8382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790C8CD-6A03-48F5-B4C1-8EAC82A3673D}" type="slidenum">
              <a:rPr lang="en-US" smtClean="0">
                <a:solidFill>
                  <a:schemeClr val="tx1"/>
                </a:solidFill>
                <a:latin typeface="Georgia" pitchFamily="18" charset="0"/>
              </a:rPr>
              <a:pPr>
                <a:defRPr/>
              </a:pPr>
              <a:t>9</a:t>
            </a:fld>
            <a:endParaRPr lang="en-US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theme/theme1.xml><?xml version="1.0" encoding="utf-8"?>
<a:theme xmlns:a="http://schemas.openxmlformats.org/drawingml/2006/main" name="2_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>
                <a:alpha val="85001"/>
              </a:schemeClr>
            </a:gs>
            <a:gs pos="100000">
              <a:schemeClr val="accent1">
                <a:gamma/>
                <a:shade val="54118"/>
                <a:invGamma/>
                <a:alpha val="74001"/>
              </a:schemeClr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>
                <a:alpha val="85001"/>
              </a:schemeClr>
            </a:gs>
            <a:gs pos="100000">
              <a:schemeClr val="accent1">
                <a:gamma/>
                <a:shade val="54118"/>
                <a:invGamma/>
                <a:alpha val="74001"/>
              </a:schemeClr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eme17">
  <a:themeElements>
    <a:clrScheme name="5-00332 CSO Summit 2008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ECDFA7"/>
      </a:accent1>
      <a:accent2>
        <a:srgbClr val="4F6E9B"/>
      </a:accent2>
      <a:accent3>
        <a:srgbClr val="936553"/>
      </a:accent3>
      <a:accent4>
        <a:srgbClr val="88A17B"/>
      </a:accent4>
      <a:accent5>
        <a:srgbClr val="B8977E"/>
      </a:accent5>
      <a:accent6>
        <a:srgbClr val="99B5D3"/>
      </a:accent6>
      <a:hlink>
        <a:srgbClr val="050595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4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heme17" id="{6C6C4A6E-9A3E-4319-87A1-D7420EBA1527}" vid="{827AC071-4273-4F69-BBB3-61933489B5B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4066</TotalTime>
  <Words>960</Words>
  <Application>Microsoft Office PowerPoint</Application>
  <PresentationFormat>On-screen Show (4:3)</PresentationFormat>
  <Paragraphs>88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Georgia</vt:lpstr>
      <vt:lpstr>Lucida Sans Unicode</vt:lpstr>
      <vt:lpstr>Tahoma</vt:lpstr>
      <vt:lpstr>Times New Roman</vt:lpstr>
      <vt:lpstr>Verdana</vt:lpstr>
      <vt:lpstr>Wingdings</vt:lpstr>
      <vt:lpstr>2_Globe</vt:lpstr>
      <vt:lpstr>Theme17</vt:lpstr>
      <vt:lpstr>Salvation</vt:lpstr>
      <vt:lpstr>Definitions:</vt:lpstr>
      <vt:lpstr>Salvation</vt:lpstr>
      <vt:lpstr>WHAT Is Salvation?</vt:lpstr>
      <vt:lpstr>WHAT Is Salvation?</vt:lpstr>
      <vt:lpstr>WHAT Is Salvation? </vt:lpstr>
      <vt:lpstr>WHAT Is Salvation?</vt:lpstr>
      <vt:lpstr>WHO Saves Us? </vt:lpstr>
      <vt:lpstr>WHO Is Salvation For ?</vt:lpstr>
      <vt:lpstr>PowerPoint Presentation</vt:lpstr>
      <vt:lpstr>Great Salvation (Hebrews 2:3) WHERE Is Salvation Found?</vt:lpstr>
      <vt:lpstr>WHEN Are We Saved? </vt:lpstr>
      <vt:lpstr>WHEN Are We Saved? 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Salvation (3)</dc:title>
  <dc:creator>Micky Galloway</dc:creator>
  <cp:lastModifiedBy>Richard Lidh</cp:lastModifiedBy>
  <cp:revision>30</cp:revision>
  <cp:lastPrinted>2023-01-23T23:25:41Z</cp:lastPrinted>
  <dcterms:created xsi:type="dcterms:W3CDTF">2015-11-14T23:36:54Z</dcterms:created>
  <dcterms:modified xsi:type="dcterms:W3CDTF">2023-01-23T23:26:06Z</dcterms:modified>
</cp:coreProperties>
</file>